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9" r:id="rId12"/>
    <p:sldId id="267" r:id="rId13"/>
    <p:sldId id="268" r:id="rId14"/>
  </p:sldIdLst>
  <p:sldSz cx="9144000" cy="6858000" type="screen4x3"/>
  <p:notesSz cx="6858000" cy="994568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98668-344B-420C-9D83-FF8C8EE839C8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D5634-8809-453A-9671-FE311A4C89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5553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12.6.2015.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12.6.2015.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12.6.2015.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12.6.2015.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12.6.2015.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12.6.2015.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12.6.2015.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12.6.2015.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12.6.2015.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12.6.2015.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12.6.2015.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12.6.2015.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nada.lovretic@skole.h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0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269173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136904" cy="4032448"/>
          </a:xfrm>
        </p:spPr>
        <p:txBody>
          <a:bodyPr>
            <a:normAutofit/>
          </a:bodyPr>
          <a:lstStyle/>
          <a:p>
            <a:r>
              <a:rPr lang="hr-HR" dirty="0" smtClean="0"/>
              <a:t> </a:t>
            </a:r>
          </a:p>
          <a:p>
            <a:r>
              <a:rPr lang="hr-HR" dirty="0" smtClean="0"/>
              <a:t>				</a:t>
            </a:r>
          </a:p>
          <a:p>
            <a:pPr algn="l"/>
            <a:endParaRPr lang="hr-HR" dirty="0" smtClean="0"/>
          </a:p>
          <a:p>
            <a:endParaRPr lang="hr-HR" dirty="0" smtClean="0"/>
          </a:p>
          <a:p>
            <a:r>
              <a:rPr lang="hr-HR" sz="4400" b="1" dirty="0" smtClean="0">
                <a:solidFill>
                  <a:schemeClr val="tx1"/>
                </a:solidFill>
              </a:rPr>
              <a:t>PRIJELAZ </a:t>
            </a:r>
            <a:r>
              <a:rPr lang="hr-HR" sz="4400" b="1" dirty="0">
                <a:solidFill>
                  <a:schemeClr val="tx1"/>
                </a:solidFill>
              </a:rPr>
              <a:t>S</a:t>
            </a:r>
            <a:r>
              <a:rPr lang="hr-HR" sz="4400" b="1" dirty="0" smtClean="0">
                <a:solidFill>
                  <a:schemeClr val="tx1"/>
                </a:solidFill>
              </a:rPr>
              <a:t> </a:t>
            </a:r>
            <a:r>
              <a:rPr lang="hr-HR" sz="4400" b="1" dirty="0" smtClean="0">
                <a:solidFill>
                  <a:schemeClr val="tx1"/>
                </a:solidFill>
              </a:rPr>
              <a:t>RAZREDNE</a:t>
            </a:r>
          </a:p>
          <a:p>
            <a:r>
              <a:rPr lang="hr-HR" sz="4400" b="1" dirty="0" smtClean="0">
                <a:solidFill>
                  <a:schemeClr val="tx1"/>
                </a:solidFill>
              </a:rPr>
              <a:t>NA</a:t>
            </a:r>
            <a:r>
              <a:rPr lang="hr-HR" sz="4400" b="1" dirty="0" smtClean="0">
                <a:solidFill>
                  <a:schemeClr val="tx1"/>
                </a:solidFill>
              </a:rPr>
              <a:t> </a:t>
            </a:r>
            <a:r>
              <a:rPr lang="hr-HR" sz="4400" b="1" dirty="0" smtClean="0">
                <a:solidFill>
                  <a:schemeClr val="tx1"/>
                </a:solidFill>
              </a:rPr>
              <a:t>PREDMETNU NASTAVU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31" name="Picture 7" descr="Logo Eko škole RKJ GOT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24744"/>
            <a:ext cx="3507267" cy="194421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4644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hr-HR" b="1" dirty="0" smtClean="0"/>
              <a:t>Važno je:</a:t>
            </a:r>
          </a:p>
          <a:p>
            <a:pPr lvl="0"/>
            <a:r>
              <a:rPr lang="hr-HR" b="1" dirty="0" smtClean="0"/>
              <a:t>Održavati redovite</a:t>
            </a:r>
            <a:r>
              <a:rPr lang="hr-HR" dirty="0" smtClean="0"/>
              <a:t> kontakte s razrednicom, ostalim učiteljima i SRS   </a:t>
            </a:r>
            <a:endParaRPr lang="hr-HR" b="1" dirty="0"/>
          </a:p>
          <a:p>
            <a:r>
              <a:rPr lang="hr-HR" b="1" dirty="0" smtClean="0"/>
              <a:t>informacije o uspjehu</a:t>
            </a:r>
            <a:r>
              <a:rPr lang="hr-HR" dirty="0"/>
              <a:t> </a:t>
            </a:r>
            <a:r>
              <a:rPr lang="hr-HR" dirty="0" smtClean="0"/>
              <a:t>u učenju i ponašanju</a:t>
            </a:r>
          </a:p>
          <a:p>
            <a:pPr marL="109728" indent="0">
              <a:buNone/>
            </a:pPr>
            <a:r>
              <a:rPr lang="hr-HR" dirty="0"/>
              <a:t>	</a:t>
            </a:r>
            <a:r>
              <a:rPr lang="hr-HR" dirty="0" smtClean="0"/>
              <a:t>	</a:t>
            </a:r>
            <a:r>
              <a:rPr lang="hr-HR" sz="2600" dirty="0"/>
              <a:t>informacije</a:t>
            </a:r>
            <a:r>
              <a:rPr lang="hr-HR" dirty="0"/>
              <a:t>  o pomoći koja se nudi u školi u </a:t>
            </a:r>
            <a:r>
              <a:rPr lang="hr-HR" dirty="0" smtClean="0"/>
              <a:t>			slučaju </a:t>
            </a:r>
            <a:r>
              <a:rPr lang="hr-HR" dirty="0"/>
              <a:t>bilo kakvih problema </a:t>
            </a:r>
            <a:r>
              <a:rPr lang="hr-HR" dirty="0" smtClean="0"/>
              <a:t>i ostalim 				mogućnostima</a:t>
            </a:r>
          </a:p>
          <a:p>
            <a:pPr marL="109728" indent="0">
              <a:buNone/>
            </a:pPr>
            <a:r>
              <a:rPr lang="hr-HR" dirty="0"/>
              <a:t>	</a:t>
            </a:r>
            <a:r>
              <a:rPr lang="hr-HR" dirty="0" smtClean="0"/>
              <a:t>	( </a:t>
            </a:r>
            <a:r>
              <a:rPr lang="hr-HR" dirty="0"/>
              <a:t>pomoć SRS, drugih učitelja, dopunska, dodatna </a:t>
            </a:r>
            <a:r>
              <a:rPr lang="hr-HR" dirty="0" smtClean="0"/>
              <a:t>		nastava, IP, INA, projekti, dodatni programi..) </a:t>
            </a:r>
          </a:p>
          <a:p>
            <a:pPr marL="109728" lvl="0" indent="0">
              <a:buNone/>
            </a:pPr>
            <a:r>
              <a:rPr lang="hr-HR" dirty="0"/>
              <a:t>	</a:t>
            </a:r>
            <a:r>
              <a:rPr lang="hr-HR" dirty="0" smtClean="0"/>
              <a:t>	</a:t>
            </a:r>
            <a:r>
              <a:rPr lang="hr-HR" b="1" dirty="0" smtClean="0"/>
              <a:t>izbjeći ćete nesporazume</a:t>
            </a:r>
            <a:r>
              <a:rPr lang="hr-HR" dirty="0"/>
              <a:t> </a:t>
            </a:r>
            <a:r>
              <a:rPr lang="hr-HR" dirty="0" smtClean="0"/>
              <a:t>a</a:t>
            </a:r>
            <a:r>
              <a:rPr lang="hr-HR" dirty="0"/>
              <a:t> </a:t>
            </a:r>
            <a:r>
              <a:rPr lang="hr-HR" dirty="0" smtClean="0"/>
              <a:t>razviti </a:t>
            </a:r>
            <a:r>
              <a:rPr lang="hr-HR" b="1" dirty="0"/>
              <a:t>suradničke </a:t>
            </a:r>
            <a:r>
              <a:rPr lang="hr-HR" b="1" dirty="0" smtClean="0"/>
              <a:t>			odnose </a:t>
            </a:r>
            <a:r>
              <a:rPr lang="hr-HR" b="1" dirty="0"/>
              <a:t>sa školom </a:t>
            </a:r>
            <a:endParaRPr lang="hr-HR" dirty="0" smtClean="0"/>
          </a:p>
          <a:p>
            <a:pPr marL="109728" lvl="0" indent="0">
              <a:buNone/>
            </a:pPr>
            <a:r>
              <a:rPr lang="hr-HR" dirty="0"/>
              <a:t>	</a:t>
            </a:r>
            <a:r>
              <a:rPr lang="hr-HR" dirty="0" smtClean="0"/>
              <a:t>	</a:t>
            </a:r>
          </a:p>
          <a:p>
            <a:pPr>
              <a:buNone/>
            </a:pPr>
            <a:r>
              <a:rPr lang="hr-HR" dirty="0" smtClean="0"/>
              <a:t> 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7" name="Slika 6" descr="1300727673_179622469_1-Pomoc-pri-ucenju-Centa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04664"/>
            <a:ext cx="410445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hr-HR" dirty="0" smtClean="0"/>
              <a:t>Putem sjednica </a:t>
            </a:r>
            <a:r>
              <a:rPr lang="hr-HR" b="1" dirty="0" smtClean="0"/>
              <a:t>Razrednog vijeća – RV </a:t>
            </a:r>
          </a:p>
          <a:p>
            <a:r>
              <a:rPr lang="hr-HR" dirty="0" smtClean="0"/>
              <a:t>Razmjenjuju se informacije </a:t>
            </a:r>
          </a:p>
          <a:p>
            <a:r>
              <a:rPr lang="hr-HR" dirty="0" smtClean="0"/>
              <a:t>utvrđuju </a:t>
            </a:r>
            <a:r>
              <a:rPr lang="hr-HR" b="1" dirty="0" smtClean="0"/>
              <a:t>ocjene</a:t>
            </a:r>
            <a:r>
              <a:rPr lang="hr-HR" dirty="0" smtClean="0"/>
              <a:t>, odgojni elementi, </a:t>
            </a:r>
            <a:r>
              <a:rPr lang="hr-HR" b="1" dirty="0" smtClean="0"/>
              <a:t>pedagoške mjere</a:t>
            </a:r>
            <a:r>
              <a:rPr lang="hr-HR" dirty="0" smtClean="0"/>
              <a:t>, analiziraju </a:t>
            </a:r>
            <a:r>
              <a:rPr lang="hr-HR" b="1" dirty="0" smtClean="0"/>
              <a:t>izostanci,</a:t>
            </a:r>
            <a:r>
              <a:rPr lang="hr-HR" dirty="0" smtClean="0"/>
              <a:t> polaženje dopunske, dodatne, izborne nastave i sl. </a:t>
            </a:r>
          </a:p>
          <a:p>
            <a:pPr marL="109728" indent="0">
              <a:buNone/>
            </a:pPr>
            <a:r>
              <a:rPr lang="hr-HR" b="1" dirty="0" smtClean="0"/>
              <a:t>SRS (pedagoginja, psihologinja, socijalna pedagoginja, </a:t>
            </a:r>
            <a:r>
              <a:rPr lang="hr-HR" b="1" dirty="0" err="1" smtClean="0"/>
              <a:t>logopedinja</a:t>
            </a:r>
            <a:r>
              <a:rPr lang="hr-HR" b="1" dirty="0" smtClean="0"/>
              <a:t>, </a:t>
            </a:r>
            <a:r>
              <a:rPr lang="hr-HR" b="1" dirty="0" err="1" smtClean="0"/>
              <a:t>eduk.rehabilitatorica</a:t>
            </a:r>
            <a:r>
              <a:rPr lang="hr-HR" dirty="0" smtClean="0"/>
              <a:t> ) pomažu učenicima i roditeljima, razrednicima i učiteljima u složenim i zahtjevnim situacijama; svaka, unutar svojeg djelokruga rada u skladu sa stečenim znanjima i kompetencijama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mi u školi pomažemo?: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 </a:t>
            </a:r>
          </a:p>
          <a:p>
            <a:pPr algn="ctr">
              <a:buNone/>
            </a:pPr>
            <a:r>
              <a:rPr lang="hr-HR" dirty="0" smtClean="0"/>
              <a:t>NE ZABORAVITE, </a:t>
            </a:r>
          </a:p>
          <a:p>
            <a:pPr algn="ctr">
              <a:buNone/>
            </a:pPr>
            <a:r>
              <a:rPr lang="hr-HR" dirty="0" smtClean="0"/>
              <a:t>ZADOVOLJNO DIJETE JE SRETNO DIJETE, </a:t>
            </a:r>
          </a:p>
          <a:p>
            <a:pPr algn="ctr">
              <a:buNone/>
            </a:pPr>
            <a:r>
              <a:rPr lang="hr-HR" dirty="0" smtClean="0"/>
              <a:t>A TO NAM JE SVIMA CILJ,</a:t>
            </a:r>
          </a:p>
          <a:p>
            <a:pPr algn="ctr">
              <a:buNone/>
            </a:pPr>
            <a:r>
              <a:rPr lang="hr-HR" dirty="0" smtClean="0"/>
              <a:t> </a:t>
            </a:r>
          </a:p>
          <a:p>
            <a:pPr algn="ctr">
              <a:buNone/>
            </a:pPr>
            <a:r>
              <a:rPr lang="hr-HR" dirty="0" smtClean="0"/>
              <a:t>ZAR NE?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/>
          <a:lstStyle/>
          <a:p>
            <a:r>
              <a:rPr lang="hr-HR" dirty="0" smtClean="0"/>
              <a:t>ZAJEDNO DO CILJA</a:t>
            </a:r>
            <a:endParaRPr lang="hr-HR" dirty="0"/>
          </a:p>
        </p:txBody>
      </p:sp>
      <p:pic>
        <p:nvPicPr>
          <p:cNvPr id="4" name="Slika 3" descr="BackToSchoo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221088"/>
            <a:ext cx="244827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52500" lnSpcReduction="20000"/>
          </a:bodyPr>
          <a:lstStyle/>
          <a:p>
            <a:pPr algn="ctr">
              <a:buNone/>
            </a:pPr>
            <a:endParaRPr lang="hr-HR" sz="5300" dirty="0" smtClean="0"/>
          </a:p>
          <a:p>
            <a:pPr algn="ctr">
              <a:buNone/>
            </a:pPr>
            <a:r>
              <a:rPr lang="hr-HR" sz="9000" dirty="0" smtClean="0"/>
              <a:t>SVI SMO NEKAD BILI DJECA,</a:t>
            </a:r>
            <a:br>
              <a:rPr lang="hr-HR" sz="9000" dirty="0" smtClean="0"/>
            </a:br>
            <a:r>
              <a:rPr lang="hr-HR" sz="9000" dirty="0" smtClean="0"/>
              <a:t>SAMO, </a:t>
            </a:r>
          </a:p>
          <a:p>
            <a:pPr algn="ctr">
              <a:buNone/>
            </a:pPr>
            <a:r>
              <a:rPr lang="hr-HR" sz="9000" dirty="0" smtClean="0"/>
              <a:t>NEKI SU TO ZABORAVILI</a:t>
            </a:r>
          </a:p>
          <a:p>
            <a:pPr>
              <a:buNone/>
            </a:pP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endParaRPr lang="hr-HR" u="sng" dirty="0" smtClean="0">
              <a:hlinkClick r:id="rId2"/>
            </a:endParaRPr>
          </a:p>
          <a:p>
            <a:pPr>
              <a:buNone/>
            </a:pPr>
            <a:r>
              <a:rPr lang="hr-HR" dirty="0" smtClean="0"/>
              <a:t>					Pedagoginja: Nada </a:t>
            </a:r>
            <a:r>
              <a:rPr lang="hr-HR" dirty="0" err="1" smtClean="0"/>
              <a:t>Lovretić</a:t>
            </a:r>
            <a:r>
              <a:rPr lang="hr-HR" dirty="0" smtClean="0"/>
              <a:t>, </a:t>
            </a:r>
            <a:r>
              <a:rPr lang="hr-HR" dirty="0" err="1" smtClean="0"/>
              <a:t>prof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					</a:t>
            </a:r>
            <a:r>
              <a:rPr lang="hr-HR" dirty="0" err="1" smtClean="0">
                <a:hlinkClick r:id="rId2"/>
              </a:rPr>
              <a:t>nada.lovretic</a:t>
            </a:r>
            <a:r>
              <a:rPr lang="hr-HR" dirty="0" smtClean="0">
                <a:hlinkClick r:id="rId2"/>
              </a:rPr>
              <a:t>@</a:t>
            </a:r>
            <a:r>
              <a:rPr lang="hr-HR" dirty="0" err="1" smtClean="0">
                <a:hlinkClick r:id="rId2"/>
              </a:rPr>
              <a:t>skole.hr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pic>
        <p:nvPicPr>
          <p:cNvPr id="5" name="Slika 4" descr="BackToSchoo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88640"/>
            <a:ext cx="244827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hr-HR" dirty="0"/>
              <a:t>R</a:t>
            </a:r>
            <a:r>
              <a:rPr lang="hr-HR" dirty="0" smtClean="0"/>
              <a:t>azdoblje intenzivnih psihičkih i fizičkih promjena:</a:t>
            </a:r>
          </a:p>
          <a:p>
            <a:r>
              <a:rPr lang="hr-HR" b="1" dirty="0" err="1"/>
              <a:t>p</a:t>
            </a:r>
            <a:r>
              <a:rPr lang="hr-HR" b="1" dirty="0" err="1" smtClean="0"/>
              <a:t>redpubertet</a:t>
            </a:r>
            <a:r>
              <a:rPr lang="hr-HR" b="1" dirty="0" smtClean="0"/>
              <a:t>/pubertet</a:t>
            </a:r>
            <a:r>
              <a:rPr lang="hr-HR" dirty="0" smtClean="0"/>
              <a:t> – unosi nemir</a:t>
            </a:r>
          </a:p>
          <a:p>
            <a:r>
              <a:rPr lang="hr-HR" dirty="0" smtClean="0"/>
              <a:t>jača težnja za </a:t>
            </a:r>
            <a:r>
              <a:rPr lang="hr-HR" b="1" dirty="0" smtClean="0"/>
              <a:t>samostalnošću, </a:t>
            </a:r>
          </a:p>
          <a:p>
            <a:r>
              <a:rPr lang="hr-HR" b="1" dirty="0" smtClean="0"/>
              <a:t>ovisnost o odraslima - </a:t>
            </a:r>
            <a:r>
              <a:rPr lang="hr-HR" dirty="0" smtClean="0"/>
              <a:t>potreba za zaštitom i sigurnošću (roditelji, učitelji)</a:t>
            </a:r>
          </a:p>
          <a:p>
            <a:r>
              <a:rPr lang="hr-HR" dirty="0" smtClean="0"/>
              <a:t>sve je snažniji </a:t>
            </a:r>
            <a:r>
              <a:rPr lang="hr-HR" b="1" dirty="0" smtClean="0"/>
              <a:t>utjecaj vršnjaka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628800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smtClean="0"/>
              <a:t>PRIJELAZ </a:t>
            </a:r>
            <a:r>
              <a:rPr lang="hr-HR"/>
              <a:t>S</a:t>
            </a:r>
            <a:r>
              <a:rPr lang="hr-HR" b="1" smtClean="0"/>
              <a:t> </a:t>
            </a:r>
            <a:r>
              <a:rPr lang="hr-HR" b="1" dirty="0" smtClean="0"/>
              <a:t>RAZREDNE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/>
              <a:t>NA PREDMETNU NASTAVU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 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Slika 3" descr="j043799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44016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Strah</a:t>
            </a:r>
            <a:r>
              <a:rPr lang="hr-HR" dirty="0" smtClean="0"/>
              <a:t> i </a:t>
            </a:r>
            <a:r>
              <a:rPr lang="hr-HR" b="1" dirty="0" smtClean="0"/>
              <a:t>nesigurnost</a:t>
            </a:r>
            <a:r>
              <a:rPr lang="hr-HR" dirty="0"/>
              <a:t> </a:t>
            </a:r>
            <a:endParaRPr lang="hr-HR" dirty="0" smtClean="0"/>
          </a:p>
          <a:p>
            <a:r>
              <a:rPr lang="hr-HR" dirty="0" smtClean="0"/>
              <a:t>nerealno </a:t>
            </a:r>
            <a:r>
              <a:rPr lang="hr-HR" b="1" dirty="0" smtClean="0"/>
              <a:t>preuveličavanje</a:t>
            </a:r>
            <a:r>
              <a:rPr lang="hr-HR" dirty="0" smtClean="0"/>
              <a:t> utječe na njihovo </a:t>
            </a:r>
            <a:r>
              <a:rPr lang="hr-HR" b="1" dirty="0" smtClean="0"/>
              <a:t>samopouzdanje</a:t>
            </a:r>
            <a:r>
              <a:rPr lang="hr-HR" dirty="0" smtClean="0"/>
              <a:t> </a:t>
            </a:r>
          </a:p>
          <a:p>
            <a:r>
              <a:rPr lang="hr-HR" b="1" dirty="0" smtClean="0"/>
              <a:t>Posljedice proživljavanja </a:t>
            </a:r>
            <a:r>
              <a:rPr lang="hr-HR" dirty="0" smtClean="0"/>
              <a:t>nekih promjena, ogledaju se na </a:t>
            </a:r>
            <a:r>
              <a:rPr lang="hr-HR" b="1" dirty="0" smtClean="0"/>
              <a:t>uspjehu</a:t>
            </a:r>
            <a:r>
              <a:rPr lang="hr-HR" dirty="0" smtClean="0"/>
              <a:t> koji ponekad nije u skladu s očekivanjima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Sa čime se suočavaju budući </a:t>
            </a:r>
            <a:r>
              <a:rPr lang="hr-HR" sz="3600" b="1" dirty="0" err="1" smtClean="0"/>
              <a:t>petaši</a:t>
            </a:r>
            <a:r>
              <a:rPr lang="hr-HR" sz="3600" b="1" dirty="0" smtClean="0"/>
              <a:t>?</a:t>
            </a:r>
            <a:endParaRPr lang="hr-HR" sz="3600" dirty="0"/>
          </a:p>
        </p:txBody>
      </p:sp>
      <p:pic>
        <p:nvPicPr>
          <p:cNvPr id="4" name="Slika 3" descr="MC900434403[1]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301208"/>
            <a:ext cx="11239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b="1" dirty="0" smtClean="0"/>
              <a:t>Veći broj predmeta </a:t>
            </a:r>
            <a:r>
              <a:rPr lang="hr-HR" dirty="0" smtClean="0"/>
              <a:t>– </a:t>
            </a:r>
            <a:r>
              <a:rPr lang="hr-HR" b="1" dirty="0" smtClean="0"/>
              <a:t>novi</a:t>
            </a:r>
            <a:r>
              <a:rPr lang="hr-HR" dirty="0" smtClean="0"/>
              <a:t> predmeti </a:t>
            </a:r>
          </a:p>
          <a:p>
            <a:pPr lvl="0"/>
            <a:r>
              <a:rPr lang="hr-HR" dirty="0" smtClean="0"/>
              <a:t>Više učitelja – </a:t>
            </a:r>
            <a:r>
              <a:rPr lang="hr-HR" b="1" dirty="0" smtClean="0"/>
              <a:t>različiti predavački stilovi</a:t>
            </a:r>
            <a:r>
              <a:rPr lang="hr-HR" dirty="0" smtClean="0"/>
              <a:t>, zahtjevi i </a:t>
            </a:r>
            <a:r>
              <a:rPr lang="hr-HR" b="1" dirty="0" smtClean="0"/>
              <a:t>kriteriji ocjenjivanja</a:t>
            </a:r>
          </a:p>
          <a:p>
            <a:pPr lvl="0"/>
            <a:r>
              <a:rPr lang="hr-HR" b="1" dirty="0" smtClean="0"/>
              <a:t>Razrednica – </a:t>
            </a:r>
            <a:r>
              <a:rPr lang="hr-HR" dirty="0" smtClean="0"/>
              <a:t>dijele ju</a:t>
            </a:r>
          </a:p>
          <a:p>
            <a:pPr lvl="0"/>
            <a:r>
              <a:rPr lang="hr-HR" b="1" dirty="0" smtClean="0"/>
              <a:t>Seljenje iz učionice u učionicu</a:t>
            </a:r>
            <a:endParaRPr lang="hr-HR" dirty="0" smtClean="0"/>
          </a:p>
          <a:p>
            <a:pPr lvl="0"/>
            <a:r>
              <a:rPr lang="hr-HR" b="1" dirty="0" smtClean="0"/>
              <a:t>Susretanje</a:t>
            </a:r>
            <a:r>
              <a:rPr lang="hr-HR" dirty="0" smtClean="0"/>
              <a:t> - stariji učenici</a:t>
            </a:r>
          </a:p>
          <a:p>
            <a:pPr lvl="0"/>
            <a:r>
              <a:rPr lang="hr-HR" b="1" dirty="0" smtClean="0"/>
              <a:t>Duži boravak u školi </a:t>
            </a:r>
            <a:r>
              <a:rPr lang="hr-HR" dirty="0" smtClean="0"/>
              <a:t>– satnica (blok sati)</a:t>
            </a:r>
          </a:p>
          <a:p>
            <a:pPr lvl="0"/>
            <a:r>
              <a:rPr lang="hr-HR" b="1" dirty="0" smtClean="0"/>
              <a:t>Više učenja i domaće zadaće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Snalaženje u novim okolnostima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5" name="Slika 4" descr="MC900434411[1]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573016"/>
            <a:ext cx="194421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/>
          </a:bodyPr>
          <a:lstStyle/>
          <a:p>
            <a:pPr lvl="0"/>
            <a:r>
              <a:rPr lang="hr-HR" b="1" dirty="0" smtClean="0"/>
              <a:t>predznanje,</a:t>
            </a:r>
            <a:r>
              <a:rPr lang="hr-HR" dirty="0" smtClean="0"/>
              <a:t> radne navike </a:t>
            </a:r>
          </a:p>
          <a:p>
            <a:pPr lvl="0"/>
            <a:r>
              <a:rPr lang="hr-HR" dirty="0" smtClean="0"/>
              <a:t>tehnika čitanja- </a:t>
            </a:r>
            <a:r>
              <a:rPr lang="hr-HR" b="1" dirty="0" smtClean="0"/>
              <a:t>razumijevanje</a:t>
            </a:r>
            <a:r>
              <a:rPr lang="hr-HR" dirty="0" smtClean="0"/>
              <a:t> pročitanog,</a:t>
            </a:r>
          </a:p>
          <a:p>
            <a:pPr lvl="0"/>
            <a:r>
              <a:rPr lang="hr-HR" b="1" dirty="0" smtClean="0"/>
              <a:t>automatizirane</a:t>
            </a:r>
            <a:r>
              <a:rPr lang="hr-HR" dirty="0" smtClean="0"/>
              <a:t> računske operacije</a:t>
            </a:r>
          </a:p>
          <a:p>
            <a:r>
              <a:rPr lang="hr-HR" b="1" dirty="0"/>
              <a:t>motivacija</a:t>
            </a:r>
            <a:r>
              <a:rPr lang="hr-HR" dirty="0"/>
              <a:t> za </a:t>
            </a:r>
            <a:r>
              <a:rPr lang="hr-HR" dirty="0" smtClean="0"/>
              <a:t>učenje</a:t>
            </a:r>
          </a:p>
          <a:p>
            <a:r>
              <a:rPr lang="hr-HR" b="1" dirty="0" smtClean="0"/>
              <a:t>samopouzdanje</a:t>
            </a:r>
            <a:r>
              <a:rPr lang="hr-HR" dirty="0" smtClean="0"/>
              <a:t> i pozitivna slika o sebi</a:t>
            </a:r>
          </a:p>
          <a:p>
            <a:pPr lvl="0"/>
            <a:r>
              <a:rPr lang="hr-HR" b="1" dirty="0" smtClean="0"/>
              <a:t>samostalnost, </a:t>
            </a:r>
          </a:p>
          <a:p>
            <a:pPr lvl="0"/>
            <a:r>
              <a:rPr lang="hr-HR" b="1" dirty="0" smtClean="0"/>
              <a:t>tehnike učenja </a:t>
            </a:r>
          </a:p>
          <a:p>
            <a:pPr lvl="0"/>
            <a:r>
              <a:rPr lang="hr-HR" b="1" dirty="0" smtClean="0"/>
              <a:t>praćenje nastave 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3600" b="1" dirty="0" smtClean="0"/>
              <a:t>Što  utječe na uspjeh u petom razredu?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Slika 3" descr="j043799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836712"/>
            <a:ext cx="11049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 descr="j043799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836712"/>
            <a:ext cx="11049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 descr="j043799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836712"/>
            <a:ext cx="11049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lika 6" descr="j043799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836712"/>
            <a:ext cx="11049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b="1" dirty="0" smtClean="0"/>
              <a:t>Uskladite </a:t>
            </a:r>
            <a:r>
              <a:rPr lang="hr-HR" dirty="0" smtClean="0"/>
              <a:t>svoja</a:t>
            </a:r>
            <a:r>
              <a:rPr lang="hr-HR" b="1" dirty="0" smtClean="0"/>
              <a:t> očekivanja </a:t>
            </a:r>
            <a:r>
              <a:rPr lang="hr-HR" dirty="0" smtClean="0"/>
              <a:t>s djetetovim sposobnostima i motivacijom. 		  Previsoka očekivanja stvaraju </a:t>
            </a:r>
            <a:r>
              <a:rPr lang="hr-HR" b="1" dirty="0" smtClean="0"/>
              <a:t>pritisak - ruše samopouzdanje</a:t>
            </a:r>
            <a:r>
              <a:rPr lang="hr-HR" dirty="0" smtClean="0"/>
              <a:t>.</a:t>
            </a:r>
          </a:p>
          <a:p>
            <a:r>
              <a:rPr lang="hr-HR" b="1" dirty="0" smtClean="0"/>
              <a:t>raspored dana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vrijeme za učenje, </a:t>
            </a:r>
          </a:p>
          <a:p>
            <a:pPr lvl="1"/>
            <a:r>
              <a:rPr lang="hr-HR" dirty="0" smtClean="0"/>
              <a:t>slobodno vrijeme – treninzi, igra, sl.</a:t>
            </a:r>
          </a:p>
          <a:p>
            <a:pPr lvl="1"/>
            <a:r>
              <a:rPr lang="hr-HR" dirty="0" smtClean="0"/>
              <a:t>vrijeme za kućne obveze </a:t>
            </a:r>
          </a:p>
          <a:p>
            <a:pPr marL="393192" lvl="1" indent="0">
              <a:buNone/>
            </a:pPr>
            <a:r>
              <a:rPr lang="hr-HR" dirty="0"/>
              <a:t>(tako se navikava na rad u određeno vrijeme, razvija odgovornost, samostalnost, dosljednost u radu, jača samopouzdanje )</a:t>
            </a:r>
            <a:endParaRPr lang="hr-HR" dirty="0" smtClean="0"/>
          </a:p>
          <a:p>
            <a:pPr lvl="0"/>
            <a:r>
              <a:rPr lang="hr-HR" b="1" dirty="0"/>
              <a:t>stalno, uvijek isto, mirno mjesto </a:t>
            </a:r>
            <a:r>
              <a:rPr lang="hr-HR" dirty="0"/>
              <a:t>za učenje </a:t>
            </a:r>
            <a:endParaRPr lang="hr-HR" dirty="0" smtClean="0"/>
          </a:p>
          <a:p>
            <a:pPr lvl="0"/>
            <a:r>
              <a:rPr lang="hr-HR" b="1" dirty="0" smtClean="0"/>
              <a:t>plan učenja </a:t>
            </a:r>
            <a:r>
              <a:rPr lang="hr-HR" dirty="0" smtClean="0"/>
              <a:t>- na vidljivo mjesto</a:t>
            </a:r>
          </a:p>
          <a:p>
            <a:pPr lvl="0"/>
            <a:endParaRPr lang="hr-HR" dirty="0" smtClean="0"/>
          </a:p>
          <a:p>
            <a:pPr lvl="0"/>
            <a:endParaRPr lang="hr-HR" dirty="0" smtClean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b="1" dirty="0" smtClean="0"/>
              <a:t>Pomoć roditelja je </a:t>
            </a:r>
            <a:r>
              <a:rPr lang="hr-HR" sz="3600" b="1" dirty="0" err="1" smtClean="0"/>
              <a:t>neophodana</a:t>
            </a:r>
            <a:r>
              <a:rPr lang="hr-HR" sz="3600" dirty="0" smtClean="0"/>
              <a:t/>
            </a:r>
            <a:br>
              <a:rPr lang="hr-HR" sz="3600" dirty="0" smtClean="0"/>
            </a:br>
            <a:endParaRPr lang="hr-HR" sz="3600" dirty="0"/>
          </a:p>
        </p:txBody>
      </p:sp>
      <p:pic>
        <p:nvPicPr>
          <p:cNvPr id="5" name="Slika 4" descr="1300727673_179622469_1-Pomoc-pri-ucenju-Centa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764704"/>
            <a:ext cx="291581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32024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hr-HR" sz="2600" b="1" dirty="0" smtClean="0"/>
              <a:t>Kako</a:t>
            </a:r>
            <a:r>
              <a:rPr lang="hr-HR" sz="2600" dirty="0" smtClean="0"/>
              <a:t> učiti? </a:t>
            </a:r>
          </a:p>
          <a:p>
            <a:r>
              <a:rPr lang="hr-HR" dirty="0" smtClean="0"/>
              <a:t>informativno pročitati tekst i</a:t>
            </a:r>
          </a:p>
          <a:p>
            <a:pPr lvl="0"/>
            <a:r>
              <a:rPr lang="hr-HR" dirty="0"/>
              <a:t>pročitati istaknute </a:t>
            </a:r>
            <a:r>
              <a:rPr lang="hr-HR" dirty="0" smtClean="0"/>
              <a:t>naslove</a:t>
            </a:r>
          </a:p>
          <a:p>
            <a:pPr lvl="0"/>
            <a:r>
              <a:rPr lang="hr-HR" dirty="0" smtClean="0"/>
              <a:t>podijeliti na manje dijelove</a:t>
            </a:r>
          </a:p>
          <a:p>
            <a:pPr lvl="0"/>
            <a:r>
              <a:rPr lang="hr-HR" dirty="0" smtClean="0"/>
              <a:t>pročitati više puta</a:t>
            </a:r>
          </a:p>
          <a:p>
            <a:pPr lvl="0"/>
            <a:r>
              <a:rPr lang="hr-HR" dirty="0" smtClean="0"/>
              <a:t>praviti bilješke </a:t>
            </a:r>
          </a:p>
          <a:p>
            <a:pPr lvl="0"/>
            <a:r>
              <a:rPr lang="hr-HR" dirty="0" smtClean="0"/>
              <a:t>podvlačiti bitno</a:t>
            </a:r>
          </a:p>
          <a:p>
            <a:pPr lvl="0"/>
            <a:r>
              <a:rPr lang="hr-HR" dirty="0" smtClean="0"/>
              <a:t>naći odgovore na pitanja iza lekcije</a:t>
            </a:r>
          </a:p>
          <a:p>
            <a:pPr lvl="0"/>
            <a:r>
              <a:rPr lang="hr-HR" dirty="0" smtClean="0"/>
              <a:t>tražiti primjere, prepričavati</a:t>
            </a:r>
          </a:p>
          <a:p>
            <a:pPr lvl="0"/>
            <a:r>
              <a:rPr lang="hr-HR" dirty="0" smtClean="0"/>
              <a:t>učiti sa smislom, s razumijevanjem 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Pomoć roditelja je </a:t>
            </a:r>
            <a:r>
              <a:rPr lang="hr-HR" b="1" dirty="0" err="1" smtClean="0"/>
              <a:t>neophodana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Slika 3" descr="1300727673_179622469_1-Pomoc-pri-ucenju-Centa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268760"/>
            <a:ext cx="309634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/>
          </a:bodyPr>
          <a:lstStyle/>
          <a:p>
            <a:pPr lvl="0"/>
            <a:r>
              <a:rPr lang="hr-HR" b="1" dirty="0" smtClean="0"/>
              <a:t>Važno je:</a:t>
            </a:r>
          </a:p>
          <a:p>
            <a:pPr lvl="0"/>
            <a:r>
              <a:rPr lang="hr-HR" b="1" dirty="0" smtClean="0"/>
              <a:t>Aktivno sudjelovanje na nastavi  </a:t>
            </a:r>
            <a:r>
              <a:rPr lang="hr-HR" dirty="0" smtClean="0"/>
              <a:t>(pažljivo </a:t>
            </a:r>
            <a:endParaRPr lang="hr-HR" dirty="0"/>
          </a:p>
          <a:p>
            <a:pPr lvl="0"/>
            <a:r>
              <a:rPr lang="hr-HR" dirty="0" smtClean="0"/>
              <a:t>pratiti, bilježiti, javljati se, pitati..)</a:t>
            </a:r>
          </a:p>
          <a:p>
            <a:pPr lvl="0"/>
            <a:r>
              <a:rPr lang="hr-HR" b="1" dirty="0" smtClean="0"/>
              <a:t>Hrabriti</a:t>
            </a:r>
            <a:r>
              <a:rPr lang="hr-HR" dirty="0" smtClean="0"/>
              <a:t> i hvaliti dijete </a:t>
            </a:r>
            <a:r>
              <a:rPr lang="hr-HR" b="1" dirty="0" smtClean="0"/>
              <a:t>i za male uspjehe</a:t>
            </a:r>
          </a:p>
          <a:p>
            <a:r>
              <a:rPr lang="hr-HR" b="1" dirty="0" smtClean="0"/>
              <a:t>Učiti ga da je pogriješiti - OK </a:t>
            </a:r>
          </a:p>
          <a:p>
            <a:pPr lvl="0"/>
            <a:r>
              <a:rPr lang="hr-HR" b="1" dirty="0" smtClean="0">
                <a:solidFill>
                  <a:srgbClr val="FF0000"/>
                </a:solidFill>
              </a:rPr>
              <a:t>Kritiziranje zamijenite </a:t>
            </a:r>
            <a:r>
              <a:rPr lang="hr-HR" b="1" dirty="0" smtClean="0"/>
              <a:t>UPUTOM </a:t>
            </a:r>
          </a:p>
          <a:p>
            <a:pPr lvl="0"/>
            <a:r>
              <a:rPr lang="hr-HR" b="1" dirty="0" smtClean="0"/>
              <a:t>Pridržavati se dogovora </a:t>
            </a:r>
            <a:r>
              <a:rPr lang="hr-HR" dirty="0" smtClean="0"/>
              <a:t>oko učenja -</a:t>
            </a:r>
            <a:r>
              <a:rPr lang="hr-HR" b="1" dirty="0"/>
              <a:t>dogovorite </a:t>
            </a:r>
            <a:r>
              <a:rPr lang="hr-HR" b="1" dirty="0" smtClean="0"/>
              <a:t>posljedice - </a:t>
            </a:r>
            <a:r>
              <a:rPr lang="hr-HR" dirty="0" smtClean="0"/>
              <a:t>uskrata privilegija: TV, mobitel, kompjutor…)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59832" y="-675456"/>
            <a:ext cx="3024336" cy="4571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pic>
        <p:nvPicPr>
          <p:cNvPr id="5" name="Slika 4" descr="1300727673_179622469_1-Pomoc-pri-ucenju-Centa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0"/>
            <a:ext cx="4104456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hr-HR" sz="6000" b="1" dirty="0" smtClean="0"/>
              <a:t>Važno je </a:t>
            </a:r>
            <a:r>
              <a:rPr lang="hr-HR" sz="6000" dirty="0" smtClean="0"/>
              <a:t>…</a:t>
            </a:r>
          </a:p>
          <a:p>
            <a:pPr lvl="0"/>
            <a:r>
              <a:rPr lang="hr-HR" sz="6000" b="1" dirty="0" smtClean="0"/>
              <a:t>Za razvijanje pozitivne </a:t>
            </a:r>
            <a:r>
              <a:rPr lang="hr-HR" sz="6000" b="1" dirty="0"/>
              <a:t>slike o </a:t>
            </a:r>
            <a:r>
              <a:rPr lang="hr-HR" sz="6000" b="1" dirty="0" smtClean="0"/>
              <a:t>sebi</a:t>
            </a:r>
            <a:r>
              <a:rPr lang="hr-HR" sz="6000" dirty="0" smtClean="0"/>
              <a:t> i  </a:t>
            </a:r>
            <a:r>
              <a:rPr lang="hr-HR" sz="6000" b="1" dirty="0"/>
              <a:t>samopoštovanje</a:t>
            </a:r>
            <a:r>
              <a:rPr lang="hr-HR" sz="6000" dirty="0"/>
              <a:t> </a:t>
            </a:r>
            <a:r>
              <a:rPr lang="hr-HR" sz="6000" dirty="0" smtClean="0"/>
              <a:t>vašeg djeteta</a:t>
            </a:r>
            <a:r>
              <a:rPr lang="hr-HR" sz="6000" dirty="0"/>
              <a:t>:</a:t>
            </a:r>
            <a:endParaRPr lang="hr-HR" sz="6000" b="1" dirty="0" smtClean="0"/>
          </a:p>
          <a:p>
            <a:pPr lvl="0"/>
            <a:r>
              <a:rPr lang="hr-HR" sz="6000" dirty="0" smtClean="0"/>
              <a:t>Ponavljati:</a:t>
            </a:r>
          </a:p>
          <a:p>
            <a:r>
              <a:rPr lang="hr-HR" sz="6000" b="1" dirty="0" smtClean="0">
                <a:solidFill>
                  <a:srgbClr val="7030A0"/>
                </a:solidFill>
              </a:rPr>
              <a:t>1.Ti to možeš! </a:t>
            </a:r>
            <a:endParaRPr lang="hr-HR" sz="6000" dirty="0" smtClean="0">
              <a:solidFill>
                <a:srgbClr val="7030A0"/>
              </a:solidFill>
            </a:endParaRPr>
          </a:p>
          <a:p>
            <a:r>
              <a:rPr lang="hr-HR" sz="6000" b="1" dirty="0" smtClean="0">
                <a:solidFill>
                  <a:srgbClr val="7030A0"/>
                </a:solidFill>
              </a:rPr>
              <a:t>2. Volim te </a:t>
            </a:r>
            <a:endParaRPr lang="hr-HR" sz="6000" dirty="0" smtClean="0">
              <a:solidFill>
                <a:srgbClr val="7030A0"/>
              </a:solidFill>
            </a:endParaRPr>
          </a:p>
          <a:p>
            <a:r>
              <a:rPr lang="hr-HR" sz="6000" b="1" dirty="0" smtClean="0">
                <a:solidFill>
                  <a:srgbClr val="7030A0"/>
                </a:solidFill>
              </a:rPr>
              <a:t>3. U redu je griješiti </a:t>
            </a:r>
            <a:endParaRPr lang="hr-HR" sz="6000" dirty="0" smtClean="0">
              <a:solidFill>
                <a:srgbClr val="7030A0"/>
              </a:solidFill>
            </a:endParaRPr>
          </a:p>
          <a:p>
            <a:r>
              <a:rPr lang="hr-HR" sz="6000" b="1" dirty="0" smtClean="0">
                <a:solidFill>
                  <a:srgbClr val="7030A0"/>
                </a:solidFill>
              </a:rPr>
              <a:t>4. Bez obzira na sve, tu sam za tebe </a:t>
            </a:r>
            <a:endParaRPr lang="hr-HR" sz="6000" dirty="0" smtClean="0">
              <a:solidFill>
                <a:srgbClr val="7030A0"/>
              </a:solidFill>
            </a:endParaRPr>
          </a:p>
          <a:p>
            <a:r>
              <a:rPr lang="hr-HR" sz="6000" b="1" dirty="0" smtClean="0">
                <a:solidFill>
                  <a:srgbClr val="7030A0"/>
                </a:solidFill>
              </a:rPr>
              <a:t>5. Odlično si to napravio/napravila </a:t>
            </a:r>
          </a:p>
          <a:p>
            <a:r>
              <a:rPr lang="hr-HR" sz="6000" b="1" dirty="0" smtClean="0">
                <a:solidFill>
                  <a:srgbClr val="7030A0"/>
                </a:solidFill>
              </a:rPr>
              <a:t>6. DA ako/kad/nakon što napraviš, napišeš, naučiš, pospremiš (uvjet)….</a:t>
            </a:r>
          </a:p>
          <a:p>
            <a:endParaRPr lang="hr-HR" sz="6000" b="1" dirty="0" smtClean="0"/>
          </a:p>
          <a:p>
            <a:pPr>
              <a:buNone/>
            </a:pPr>
            <a:r>
              <a:rPr lang="hr-HR" sz="6000" b="1" dirty="0" smtClean="0"/>
              <a:t>Ponekad se mora reći:</a:t>
            </a:r>
            <a:endParaRPr lang="hr-HR" sz="6000" dirty="0" smtClean="0"/>
          </a:p>
          <a:p>
            <a:r>
              <a:rPr lang="hr-HR" sz="6000" b="1" dirty="0" smtClean="0"/>
              <a:t>7. Ne – odlučno , uz obrazloženje, ne posustajati</a:t>
            </a:r>
            <a:endParaRPr lang="hr-HR" sz="6000" dirty="0" smtClean="0"/>
          </a:p>
          <a:p>
            <a:pPr>
              <a:buNone/>
            </a:pP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6" name="Slika 5" descr="lio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76673"/>
            <a:ext cx="176631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465</TotalTime>
  <Words>444</Words>
  <Application>Microsoft Office PowerPoint</Application>
  <PresentationFormat>Prikaz na zaslonu (4:3)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9" baseType="lpstr">
      <vt:lpstr>Calibri</vt:lpstr>
      <vt:lpstr>Lucida Sans Unicode</vt:lpstr>
      <vt:lpstr>Verdana</vt:lpstr>
      <vt:lpstr>Wingdings 2</vt:lpstr>
      <vt:lpstr>Wingdings 3</vt:lpstr>
      <vt:lpstr>Gomilanje</vt:lpstr>
      <vt:lpstr>PowerPointova prezentacija</vt:lpstr>
      <vt:lpstr> PRIJELAZ S RAZREDNE NA PREDMETNU NASTAVU   </vt:lpstr>
      <vt:lpstr>Sa čime se suočavaju budući petaši?</vt:lpstr>
      <vt:lpstr>Snalaženje u novim okolnostima  </vt:lpstr>
      <vt:lpstr>Što  utječe na uspjeh u petom razredu? </vt:lpstr>
      <vt:lpstr>Pomoć roditelja je neophodana </vt:lpstr>
      <vt:lpstr>Pomoć roditelja je neophodana </vt:lpstr>
      <vt:lpstr>PowerPointova prezentacija</vt:lpstr>
      <vt:lpstr>PowerPointova prezentacija</vt:lpstr>
      <vt:lpstr> </vt:lpstr>
      <vt:lpstr>Kako mi u školi pomažemo?:</vt:lpstr>
      <vt:lpstr>ZAJEDNO DO CILJA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nada.lovretic@skole.hr </dc:title>
  <dc:creator>Nada</dc:creator>
  <cp:lastModifiedBy>Pedagog</cp:lastModifiedBy>
  <cp:revision>37</cp:revision>
  <cp:lastPrinted>2014-06-03T10:16:12Z</cp:lastPrinted>
  <dcterms:created xsi:type="dcterms:W3CDTF">2013-05-25T13:49:56Z</dcterms:created>
  <dcterms:modified xsi:type="dcterms:W3CDTF">2015-06-12T08:11:35Z</dcterms:modified>
</cp:coreProperties>
</file>